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9753600" cx="13004800"/>
  <p:notesSz cx="6858000" cy="9144000"/>
  <p:embeddedFontLst>
    <p:embeddedFont>
      <p:font typeface="Raleway"/>
      <p:regular r:id="rId44"/>
      <p:bold r:id="rId45"/>
      <p:italic r:id="rId46"/>
      <p:boldItalic r:id="rId47"/>
    </p:embeddedFont>
    <p:embeddedFont>
      <p:font typeface="Gill Sans"/>
      <p:regular r:id="rId48"/>
      <p:bold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font" Target="fonts/Raleway-regular.fntdata"/><Relationship Id="rId43" Type="http://schemas.openxmlformats.org/officeDocument/2006/relationships/slide" Target="slides/slide38.xml"/><Relationship Id="rId46" Type="http://schemas.openxmlformats.org/officeDocument/2006/relationships/font" Target="fonts/Raleway-italic.fntdata"/><Relationship Id="rId45" Type="http://schemas.openxmlformats.org/officeDocument/2006/relationships/font" Target="fonts/Raleway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font" Target="fonts/GillSans-regular.fntdata"/><Relationship Id="rId47" Type="http://schemas.openxmlformats.org/officeDocument/2006/relationships/font" Target="fonts/Raleway-boldItalic.fntdata"/><Relationship Id="rId49" Type="http://schemas.openxmlformats.org/officeDocument/2006/relationships/font" Target="fonts/Gill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c9aed9c6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10c9aed9c6a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0c9aed9c6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10c9aed9c6a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c9aed9c6a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0c9aed9c6a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c9aed9c6a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10c9aed9c6a_0_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06c59a9a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106c59a9a9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06c59a9a9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106c59a9a93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0c9aed9c6a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10c9aed9c6a_0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06c59a9a9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106c59a9a93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0c9aed9c6a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10c9aed9c6a_0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0c9aed9c6a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10c9aed9c6a_0_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80adeba67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b80adeba67_0_1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0c9aed9c6a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10c9aed9c6a_0_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0c9aed9c6a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10c9aed9c6a_0_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0c9aed9c6a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10c9aed9c6a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0c9aed9c6a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10c9aed9c6a_0_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0c9aed9c6a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10c9aed9c6a_0_1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0c9aed9c6a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10c9aed9c6a_0_1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0c9aed9c6a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10c9aed9c6a_0_1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0c9aed9c6a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10c9aed9c6a_0_1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0c9aed9c6a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10c9aed9c6a_0_1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c9aed9c6a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10c9aed9c6a_0_1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6c59a9a93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106c59a9a93_0_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0c9aed9c6a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10c9aed9c6a_0_1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0c9aed9c6a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10c9aed9c6a_0_1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0c9aed9c6a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10c9aed9c6a_0_1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06c59a9a9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106c59a9a93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0c9aed9c6a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10c9aed9c6a_0_1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0c9aed9c6a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10c9aed9c6a_0_1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0c9aed9c6a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10c9aed9c6a_0_1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0c9aed9c6a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10c9aed9c6a_0_2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5aad96fc0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g5aad96fc09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c9aed9c6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10c9aed9c6a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c9aed9c6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10c9aed9c6a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b80adeba67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b80adeba67_0_1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6c59a9a9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106c59a9a93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c9aed9c6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10c9aed9c6a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0c9aed9c6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10c9aed9c6a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684657" lvl="0" marL="457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684657" lvl="1" marL="914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684657" lvl="2" marL="1371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684657" lvl="3" marL="1828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684657" lvl="4" marL="22860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684657" lvl="5" marL="274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684657" lvl="6" marL="3200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684657" lvl="7" marL="3657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684657" lvl="8" marL="4114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9" name="Google Shape;39;p11"/>
          <p:cNvSpPr txBox="1"/>
          <p:nvPr>
            <p:ph idx="1" type="body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28600" lvl="2" marL="1371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28600" lvl="3" marL="1828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28600" lvl="4" marL="22860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28600" lvl="5" marL="274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28600" lvl="6" marL="3200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28600" lvl="7" marL="3657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28600" lvl="8" marL="4114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2" name="Google Shape;42;p12"/>
          <p:cNvSpPr txBox="1"/>
          <p:nvPr>
            <p:ph idx="1" type="subTitle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ctr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ctr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ctr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ctr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ctr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2743200" marR="0" rtl="0" algn="ctr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3200400" marR="0" rtl="0" algn="ctr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3657600" marR="0" rtl="0" algn="ctr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650875" y="390525"/>
            <a:ext cx="11703000" cy="16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650875" y="2276475"/>
            <a:ext cx="11703000" cy="6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684657" lvl="0" marL="457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684657" lvl="1" marL="914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684657" lvl="2" marL="1371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684657" lvl="3" marL="1828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684657" lvl="4" marL="22860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684657" lvl="5" marL="274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684657" lvl="6" marL="3200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684657" lvl="7" marL="3657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684657" lvl="8" marL="4114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/>
          <p:nvPr>
            <p:ph type="title"/>
          </p:nvPr>
        </p:nvSpPr>
        <p:spPr>
          <a:xfrm rot="5400000">
            <a:off x="6730125" y="3088425"/>
            <a:ext cx="8321700" cy="29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0" name="Google Shape;50;p15"/>
          <p:cNvSpPr txBox="1"/>
          <p:nvPr>
            <p:ph idx="1" type="body"/>
          </p:nvPr>
        </p:nvSpPr>
        <p:spPr>
          <a:xfrm rot="5400000">
            <a:off x="802413" y="238875"/>
            <a:ext cx="8321700" cy="86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684657" lvl="0" marL="457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684657" lvl="1" marL="914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684657" lvl="2" marL="1371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684657" lvl="3" marL="1828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684657" lvl="4" marL="22860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684657" lvl="5" marL="274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684657" lvl="6" marL="3200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684657" lvl="7" marL="3657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684657" lvl="8" marL="4114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/>
          <p:nvPr>
            <p:ph type="title"/>
          </p:nvPr>
        </p:nvSpPr>
        <p:spPr>
          <a:xfrm>
            <a:off x="650875" y="390525"/>
            <a:ext cx="11703000" cy="16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3" name="Google Shape;53;p16"/>
          <p:cNvSpPr txBox="1"/>
          <p:nvPr>
            <p:ph idx="1" type="body"/>
          </p:nvPr>
        </p:nvSpPr>
        <p:spPr>
          <a:xfrm rot="5400000">
            <a:off x="3284625" y="-357225"/>
            <a:ext cx="6435600" cy="117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684657" lvl="0" marL="457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684657" lvl="1" marL="914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684657" lvl="2" marL="1371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684657" lvl="3" marL="1828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684657" lvl="4" marL="22860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684657" lvl="5" marL="274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684657" lvl="6" marL="3200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684657" lvl="7" marL="3657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684657" lvl="8" marL="4114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2549525" y="6827838"/>
            <a:ext cx="78027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6" name="Google Shape;56;p17"/>
          <p:cNvSpPr/>
          <p:nvPr>
            <p:ph idx="2" type="pic"/>
          </p:nvPr>
        </p:nvSpPr>
        <p:spPr>
          <a:xfrm>
            <a:off x="2549525" y="871538"/>
            <a:ext cx="7802700" cy="58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274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3200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3657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7" name="Google Shape;57;p17"/>
          <p:cNvSpPr txBox="1"/>
          <p:nvPr>
            <p:ph idx="1" type="body"/>
          </p:nvPr>
        </p:nvSpPr>
        <p:spPr>
          <a:xfrm>
            <a:off x="2549525" y="7634288"/>
            <a:ext cx="7802700" cy="11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28600" lvl="2" marL="1371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1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28600" lvl="3" marL="1828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28600" lvl="4" marL="22860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28600" lvl="5" marL="274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28600" lvl="6" marL="3200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28600" lvl="7" marL="3657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28600" lvl="8" marL="4114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type="title"/>
          </p:nvPr>
        </p:nvSpPr>
        <p:spPr>
          <a:xfrm>
            <a:off x="650875" y="388938"/>
            <a:ext cx="4278300" cy="16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60" name="Google Shape;60;p18"/>
          <p:cNvSpPr txBox="1"/>
          <p:nvPr>
            <p:ph idx="1" type="body"/>
          </p:nvPr>
        </p:nvSpPr>
        <p:spPr>
          <a:xfrm>
            <a:off x="5084763" y="388938"/>
            <a:ext cx="7269300" cy="83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576072" lvl="0" marL="457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5472"/>
              <a:buFont typeface="Gill Sans"/>
              <a:buChar char="•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532638" lvl="1" marL="914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788"/>
              <a:buFont typeface="Gill Sans"/>
              <a:buChar char="•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489204" lvl="2" marL="1371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445769" lvl="3" marL="1828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420"/>
              <a:buFont typeface="Gill Sans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445770" lvl="4" marL="22860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420"/>
              <a:buFont typeface="Gill Sans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445770" lvl="5" marL="274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420"/>
              <a:buFont typeface="Gill Sans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445770" lvl="6" marL="3200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420"/>
              <a:buFont typeface="Gill Sans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445770" lvl="7" marL="3657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420"/>
              <a:buFont typeface="Gill Sans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445770" lvl="8" marL="4114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420"/>
              <a:buFont typeface="Gill Sans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61" name="Google Shape;61;p18"/>
          <p:cNvSpPr txBox="1"/>
          <p:nvPr>
            <p:ph idx="2" type="body"/>
          </p:nvPr>
        </p:nvSpPr>
        <p:spPr>
          <a:xfrm>
            <a:off x="650875" y="2041525"/>
            <a:ext cx="4278300" cy="66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28600" lvl="2" marL="1371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1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28600" lvl="3" marL="1828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28600" lvl="4" marL="22860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28600" lvl="5" marL="274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28600" lvl="6" marL="3200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28600" lvl="7" marL="3657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28600" lvl="8" marL="4114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/>
          <p:nvPr>
            <p:ph type="title"/>
          </p:nvPr>
        </p:nvSpPr>
        <p:spPr>
          <a:xfrm>
            <a:off x="650875" y="390525"/>
            <a:ext cx="11703000" cy="16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type="title"/>
          </p:nvPr>
        </p:nvSpPr>
        <p:spPr>
          <a:xfrm>
            <a:off x="650875" y="390525"/>
            <a:ext cx="11703000" cy="16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67" name="Google Shape;67;p21"/>
          <p:cNvSpPr txBox="1"/>
          <p:nvPr>
            <p:ph idx="1" type="body"/>
          </p:nvPr>
        </p:nvSpPr>
        <p:spPr>
          <a:xfrm>
            <a:off x="650875" y="2182813"/>
            <a:ext cx="5745300" cy="9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1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1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28600" lvl="2" marL="1371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1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28600" lvl="3" marL="1828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1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28600" lvl="4" marL="22860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1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28600" lvl="5" marL="274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1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28600" lvl="6" marL="3200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1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28600" lvl="7" marL="3657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1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28600" lvl="8" marL="4114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1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68" name="Google Shape;68;p21"/>
          <p:cNvSpPr txBox="1"/>
          <p:nvPr>
            <p:ph idx="2" type="body"/>
          </p:nvPr>
        </p:nvSpPr>
        <p:spPr>
          <a:xfrm>
            <a:off x="650875" y="3092450"/>
            <a:ext cx="5745300" cy="56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89204" lvl="0" marL="457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45769" lvl="1" marL="914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420"/>
              <a:buFont typeface="Gill Sans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424053" lvl="2" marL="1371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402336" lvl="3" marL="1828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Font typeface="Gill Sans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402335" lvl="4" marL="22860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Font typeface="Gill Sans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402335" lvl="5" marL="274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Font typeface="Gill Sans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402335" lvl="6" marL="3200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Font typeface="Gill Sans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402335" lvl="7" marL="3657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Font typeface="Gill Sans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402335" lvl="8" marL="4114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Font typeface="Gill Sans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69" name="Google Shape;69;p21"/>
          <p:cNvSpPr txBox="1"/>
          <p:nvPr>
            <p:ph idx="3" type="body"/>
          </p:nvPr>
        </p:nvSpPr>
        <p:spPr>
          <a:xfrm>
            <a:off x="6605588" y="2182813"/>
            <a:ext cx="5748300" cy="9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1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1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28600" lvl="2" marL="1371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1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28600" lvl="3" marL="1828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1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28600" lvl="4" marL="22860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1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28600" lvl="5" marL="274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1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28600" lvl="6" marL="3200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1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28600" lvl="7" marL="3657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1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28600" lvl="8" marL="4114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1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0" name="Google Shape;70;p21"/>
          <p:cNvSpPr txBox="1"/>
          <p:nvPr>
            <p:ph idx="4" type="body"/>
          </p:nvPr>
        </p:nvSpPr>
        <p:spPr>
          <a:xfrm>
            <a:off x="6605588" y="3092450"/>
            <a:ext cx="5748300" cy="56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89204" lvl="0" marL="457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45769" lvl="1" marL="914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420"/>
              <a:buFont typeface="Gill Sans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424053" lvl="2" marL="1371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402336" lvl="3" marL="1828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Font typeface="Gill Sans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402335" lvl="4" marL="22860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Font typeface="Gill Sans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402335" lvl="5" marL="274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Font typeface="Gill Sans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402335" lvl="6" marL="3200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Font typeface="Gill Sans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402335" lvl="7" marL="3657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Font typeface="Gill Sans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402335" lvl="8" marL="4114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Font typeface="Gill Sans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title"/>
          </p:nvPr>
        </p:nvSpPr>
        <p:spPr>
          <a:xfrm rot="5400000">
            <a:off x="6730206" y="3088482"/>
            <a:ext cx="8321675" cy="292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" type="body"/>
          </p:nvPr>
        </p:nvSpPr>
        <p:spPr>
          <a:xfrm rot="5400000">
            <a:off x="802482" y="238919"/>
            <a:ext cx="8321675" cy="86248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684657" lvl="0" marL="457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684657" lvl="1" marL="914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684657" lvl="2" marL="1371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684657" lvl="3" marL="1828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684657" lvl="4" marL="22860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684657" lvl="5" marL="274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684657" lvl="6" marL="3200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684657" lvl="7" marL="3657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684657" lvl="8" marL="4114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/>
          <p:nvPr>
            <p:ph type="title"/>
          </p:nvPr>
        </p:nvSpPr>
        <p:spPr>
          <a:xfrm>
            <a:off x="650875" y="390525"/>
            <a:ext cx="11703000" cy="16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3" name="Google Shape;73;p22"/>
          <p:cNvSpPr txBox="1"/>
          <p:nvPr>
            <p:ph idx="1" type="body"/>
          </p:nvPr>
        </p:nvSpPr>
        <p:spPr>
          <a:xfrm>
            <a:off x="650875" y="2276475"/>
            <a:ext cx="5775300" cy="6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532638" lvl="0" marL="457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788"/>
              <a:buFont typeface="Gill Sans"/>
              <a:buChar char="•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89204" lvl="1" marL="914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445769" lvl="2" marL="1371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420"/>
              <a:buFont typeface="Gill Sans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424053" lvl="3" marL="1828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424053" lvl="4" marL="22860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424053" lvl="5" marL="274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424053" lvl="6" marL="3200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424053" lvl="7" marL="3657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424053" lvl="8" marL="4114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4" name="Google Shape;74;p22"/>
          <p:cNvSpPr txBox="1"/>
          <p:nvPr>
            <p:ph idx="2" type="body"/>
          </p:nvPr>
        </p:nvSpPr>
        <p:spPr>
          <a:xfrm>
            <a:off x="6578600" y="2276475"/>
            <a:ext cx="5775300" cy="6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532638" lvl="0" marL="457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788"/>
              <a:buFont typeface="Gill Sans"/>
              <a:buChar char="•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89204" lvl="1" marL="914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445769" lvl="2" marL="1371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420"/>
              <a:buFont typeface="Gill Sans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424053" lvl="3" marL="1828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424053" lvl="4" marL="22860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424053" lvl="5" marL="274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424053" lvl="6" marL="3200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424053" lvl="7" marL="3657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424053" lvl="8" marL="4114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3"/>
          <p:cNvSpPr txBox="1"/>
          <p:nvPr>
            <p:ph type="title"/>
          </p:nvPr>
        </p:nvSpPr>
        <p:spPr>
          <a:xfrm>
            <a:off x="1027113" y="6267450"/>
            <a:ext cx="11053800" cy="19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7" name="Google Shape;77;p23"/>
          <p:cNvSpPr txBox="1"/>
          <p:nvPr>
            <p:ph idx="1" type="body"/>
          </p:nvPr>
        </p:nvSpPr>
        <p:spPr>
          <a:xfrm>
            <a:off x="1027113" y="4133850"/>
            <a:ext cx="110538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28600" lvl="2" marL="1371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28600" lvl="3" marL="1828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28600" lvl="4" marL="22860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28600" lvl="5" marL="274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28600" lvl="6" marL="3200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28600" lvl="7" marL="3657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28600" lvl="8" marL="4114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ctrTitle"/>
          </p:nvPr>
        </p:nvSpPr>
        <p:spPr>
          <a:xfrm>
            <a:off x="974725" y="3030538"/>
            <a:ext cx="11055300" cy="20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0" name="Google Shape;80;p24"/>
          <p:cNvSpPr txBox="1"/>
          <p:nvPr>
            <p:ph idx="1" type="subTitle"/>
          </p:nvPr>
        </p:nvSpPr>
        <p:spPr>
          <a:xfrm>
            <a:off x="1951038" y="5527675"/>
            <a:ext cx="9102600" cy="24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ctr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ctr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ctr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ctr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ctr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2743200" marR="0" rtl="0" algn="ctr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3200400" marR="0" rtl="0" algn="ctr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3657600" marR="0" rtl="0" algn="ctr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5" name="Google Shape;15;p4"/>
          <p:cNvSpPr txBox="1"/>
          <p:nvPr>
            <p:ph idx="1" type="body"/>
          </p:nvPr>
        </p:nvSpPr>
        <p:spPr>
          <a:xfrm rot="5400000">
            <a:off x="3284537" y="-357187"/>
            <a:ext cx="6435725" cy="117030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684657" lvl="0" marL="457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684657" lvl="1" marL="914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684657" lvl="2" marL="1371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684657" lvl="3" marL="1828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684657" lvl="4" marL="22860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684657" lvl="5" marL="274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684657" lvl="6" marL="3200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684657" lvl="7" marL="3657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684657" lvl="8" marL="4114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8" name="Google Shape;18;p5"/>
          <p:cNvSpPr/>
          <p:nvPr>
            <p:ph idx="2" type="pic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274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3200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3657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28600" lvl="2" marL="1371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1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28600" lvl="3" marL="1828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28600" lvl="4" marL="22860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28600" lvl="5" marL="274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28600" lvl="6" marL="3200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28600" lvl="7" marL="3657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28600" lvl="8" marL="4114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2" name="Google Shape;22;p6"/>
          <p:cNvSpPr txBox="1"/>
          <p:nvPr>
            <p:ph idx="1" type="body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576072" lvl="0" marL="457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5472"/>
              <a:buFont typeface="Gill Sans"/>
              <a:buChar char="•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532638" lvl="1" marL="914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788"/>
              <a:buFont typeface="Gill Sans"/>
              <a:buChar char="•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489204" lvl="2" marL="1371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445769" lvl="3" marL="1828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420"/>
              <a:buFont typeface="Gill Sans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445770" lvl="4" marL="22860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420"/>
              <a:buFont typeface="Gill Sans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445770" lvl="5" marL="274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420"/>
              <a:buFont typeface="Gill Sans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445770" lvl="6" marL="3200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420"/>
              <a:buFont typeface="Gill Sans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445770" lvl="7" marL="3657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420"/>
              <a:buFont typeface="Gill Sans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445770" lvl="8" marL="4114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420"/>
              <a:buFont typeface="Gill Sans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3" name="Google Shape;23;p6"/>
          <p:cNvSpPr txBox="1"/>
          <p:nvPr>
            <p:ph idx="2" type="body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28600" lvl="2" marL="1371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1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28600" lvl="3" marL="1828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28600" lvl="4" marL="22860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28600" lvl="5" marL="274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28600" lvl="6" marL="3200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28600" lvl="7" marL="3657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28600" lvl="8" marL="4114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0" i="0" sz="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1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1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28600" lvl="2" marL="1371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1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28600" lvl="3" marL="1828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1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28600" lvl="4" marL="22860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1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28600" lvl="5" marL="274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1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28600" lvl="6" marL="3200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1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28600" lvl="7" marL="3657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1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28600" lvl="8" marL="4114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1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89204" lvl="0" marL="457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45769" lvl="1" marL="914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420"/>
              <a:buFont typeface="Gill Sans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424053" lvl="2" marL="1371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402336" lvl="3" marL="1828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Font typeface="Gill Sans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402335" lvl="4" marL="22860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Font typeface="Gill Sans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402335" lvl="5" marL="274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Font typeface="Gill Sans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402335" lvl="6" marL="3200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Font typeface="Gill Sans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402335" lvl="7" marL="3657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Font typeface="Gill Sans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402335" lvl="8" marL="4114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Font typeface="Gill Sans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1" name="Google Shape;31;p9"/>
          <p:cNvSpPr txBox="1"/>
          <p:nvPr>
            <p:ph idx="3" type="body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1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1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28600" lvl="2" marL="1371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1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28600" lvl="3" marL="1828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1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28600" lvl="4" marL="22860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1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28600" lvl="5" marL="274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1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28600" lvl="6" marL="3200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1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28600" lvl="7" marL="3657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1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28600" lvl="8" marL="4114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b="1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2" name="Google Shape;32;p9"/>
          <p:cNvSpPr txBox="1"/>
          <p:nvPr>
            <p:ph idx="4" type="body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89204" lvl="0" marL="457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45769" lvl="1" marL="914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420"/>
              <a:buFont typeface="Gill Sans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424053" lvl="2" marL="1371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402336" lvl="3" marL="1828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Font typeface="Gill Sans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402335" lvl="4" marL="22860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Font typeface="Gill Sans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402335" lvl="5" marL="274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Font typeface="Gill Sans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402335" lvl="6" marL="3200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Font typeface="Gill Sans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402335" lvl="7" marL="3657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Font typeface="Gill Sans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402335" lvl="8" marL="4114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36"/>
              <a:buFont typeface="Gill Sans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5" name="Google Shape;35;p10"/>
          <p:cNvSpPr txBox="1"/>
          <p:nvPr>
            <p:ph idx="1" type="body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532638" lvl="0" marL="457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788"/>
              <a:buFont typeface="Gill Sans"/>
              <a:buChar char="•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89204" lvl="1" marL="914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445769" lvl="2" marL="1371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420"/>
              <a:buFont typeface="Gill Sans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424053" lvl="3" marL="1828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424053" lvl="4" marL="22860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424053" lvl="5" marL="274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424053" lvl="6" marL="3200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424053" lvl="7" marL="3657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424053" lvl="8" marL="4114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6" name="Google Shape;36;p10"/>
          <p:cNvSpPr txBox="1"/>
          <p:nvPr>
            <p:ph idx="2" type="body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532638" lvl="0" marL="457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788"/>
              <a:buFont typeface="Gill Sans"/>
              <a:buChar char="•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89204" lvl="1" marL="914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445769" lvl="2" marL="1371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420"/>
              <a:buFont typeface="Gill Sans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424053" lvl="3" marL="1828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424053" lvl="4" marL="22860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424053" lvl="5" marL="274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424053" lvl="6" marL="32004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424053" lvl="7" marL="36576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424053" lvl="8" marL="41148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78"/>
              <a:buFont typeface="Gill Sans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3004700" cy="9753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hyperlink" Target="mailto:james@texascivilrightsproject.org" TargetMode="External"/><Relationship Id="rId4" Type="http://schemas.openxmlformats.org/officeDocument/2006/relationships/hyperlink" Target="https://tinyurl.com/TXSB1Summary" TargetMode="External"/><Relationship Id="rId5" Type="http://schemas.openxmlformats.org/officeDocument/2006/relationships/hyperlink" Target="https://tinyurl.com/ShortSB1Summary" TargetMode="External"/><Relationship Id="rId6" Type="http://schemas.openxmlformats.org/officeDocument/2006/relationships/hyperlink" Target="https://tinyurl.com/TexasVoterRegistrationChanges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tinyurl.com/TXSB1Summary" TargetMode="External"/><Relationship Id="rId4" Type="http://schemas.openxmlformats.org/officeDocument/2006/relationships/hyperlink" Target="https://tinyurl.com/ShortSB1Summary" TargetMode="External"/><Relationship Id="rId5" Type="http://schemas.openxmlformats.org/officeDocument/2006/relationships/hyperlink" Target="https://tinyurl.com/TexasVoterRegistrationChanges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 txBox="1"/>
          <p:nvPr/>
        </p:nvSpPr>
        <p:spPr>
          <a:xfrm>
            <a:off x="-127000" y="-304800"/>
            <a:ext cx="13487400" cy="10287000"/>
          </a:xfrm>
          <a:prstGeom prst="rect">
            <a:avLst/>
          </a:prstGeom>
          <a:solidFill>
            <a:srgbClr val="F83D1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200" u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Google Shape;86;p25"/>
          <p:cNvSpPr txBox="1"/>
          <p:nvPr/>
        </p:nvSpPr>
        <p:spPr>
          <a:xfrm>
            <a:off x="-241300" y="2540750"/>
            <a:ext cx="13487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</a:pPr>
            <a:r>
              <a:rPr lang="en-US" sz="77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Senate Bill 1 Training</a:t>
            </a:r>
            <a:endParaRPr sz="77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7" name="Google Shape;8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8725" y="7570787"/>
            <a:ext cx="5426075" cy="19018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5"/>
          <p:cNvSpPr txBox="1"/>
          <p:nvPr/>
        </p:nvSpPr>
        <p:spPr>
          <a:xfrm>
            <a:off x="850900" y="7924800"/>
            <a:ext cx="8953500" cy="5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eorgia"/>
              <a:buNone/>
            </a:pPr>
            <a:r>
              <a:rPr lang="en-US" sz="3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Last updated: </a:t>
            </a:r>
            <a:endParaRPr sz="3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eorgia"/>
              <a:buNone/>
            </a:pPr>
            <a:r>
              <a:rPr lang="en-US" sz="3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02.18.2022</a:t>
            </a:r>
            <a:endParaRPr sz="3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"/>
          <p:cNvSpPr txBox="1"/>
          <p:nvPr/>
        </p:nvSpPr>
        <p:spPr>
          <a:xfrm>
            <a:off x="850900" y="800100"/>
            <a:ext cx="110106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Font typeface="Georgia"/>
              <a:buNone/>
            </a:pPr>
            <a:r>
              <a:rPr lang="en-US" sz="5500">
                <a:solidFill>
                  <a:srgbClr val="F83D11"/>
                </a:solidFill>
                <a:latin typeface="Raleway"/>
                <a:ea typeface="Raleway"/>
                <a:cs typeface="Raleway"/>
                <a:sym typeface="Raleway"/>
              </a:rPr>
              <a:t>Prohibition on soliciting VBMs</a:t>
            </a:r>
            <a:endParaRPr sz="5500">
              <a:solidFill>
                <a:srgbClr val="F83D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1" name="Google Shape;151;p34"/>
          <p:cNvSpPr txBox="1"/>
          <p:nvPr/>
        </p:nvSpPr>
        <p:spPr>
          <a:xfrm>
            <a:off x="850900" y="2020050"/>
            <a:ext cx="74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2" name="Google Shape;152;p34"/>
          <p:cNvSpPr txBox="1"/>
          <p:nvPr/>
        </p:nvSpPr>
        <p:spPr>
          <a:xfrm>
            <a:off x="850900" y="2393750"/>
            <a:ext cx="10184400" cy="57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“Public officials/election officials” CANNOT: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b="1" lang="en-US" sz="30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Solicit a VBM app</a:t>
            </a: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from a person who did not request an application;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b="1" lang="en-US" sz="30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Distribute a VBM app</a:t>
            </a: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to a person who did not request the application 		  	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Authorize or approve the </a:t>
            </a:r>
            <a:r>
              <a:rPr b="1" lang="en-US" sz="30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expenditure of public funds to facilitate third-party distribution of a VBM app</a:t>
            </a: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to a person who did not request the application; or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b="1" lang="en-US" sz="30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Complete any portion of a VBM app</a:t>
            </a: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and distribute the application to an applicant.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5"/>
          <p:cNvSpPr txBox="1"/>
          <p:nvPr/>
        </p:nvSpPr>
        <p:spPr>
          <a:xfrm>
            <a:off x="850900" y="800100"/>
            <a:ext cx="110106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Font typeface="Georgia"/>
              <a:buNone/>
            </a:pPr>
            <a:r>
              <a:rPr lang="en-US" sz="5500">
                <a:solidFill>
                  <a:srgbClr val="F83D11"/>
                </a:solidFill>
                <a:latin typeface="Raleway"/>
                <a:ea typeface="Raleway"/>
                <a:cs typeface="Raleway"/>
                <a:sym typeface="Raleway"/>
              </a:rPr>
              <a:t>Prohibition on soliciting VBMs</a:t>
            </a:r>
            <a:endParaRPr sz="5500">
              <a:solidFill>
                <a:srgbClr val="F83D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8" name="Google Shape;158;p35"/>
          <p:cNvSpPr txBox="1"/>
          <p:nvPr/>
        </p:nvSpPr>
        <p:spPr>
          <a:xfrm>
            <a:off x="850900" y="2020050"/>
            <a:ext cx="74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9" name="Google Shape;159;p35"/>
          <p:cNvSpPr txBox="1"/>
          <p:nvPr/>
        </p:nvSpPr>
        <p:spPr>
          <a:xfrm>
            <a:off x="850900" y="2393750"/>
            <a:ext cx="10184400" cy="53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“Public officials/election officials” CAN: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b="1" lang="en-US" sz="30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Provide access</a:t>
            </a: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to an application </a:t>
            </a:r>
            <a:r>
              <a:rPr b="1" lang="en-US" sz="30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on their public website</a:t>
            </a: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;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b="1" lang="en-US" sz="30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Complete portions of a VBM app</a:t>
            </a: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for a voter if they are </a:t>
            </a:r>
            <a:r>
              <a:rPr b="1" lang="en-US" sz="30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“lawfully assisting” the voter</a:t>
            </a:r>
            <a:endParaRPr b="1" sz="3000" u="sng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b="1" lang="en-US" sz="30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Provide general information</a:t>
            </a: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about VBM, the VBM process, or the </a:t>
            </a:r>
            <a:r>
              <a:rPr b="1" lang="en-US" sz="30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timelines</a:t>
            </a: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associated w/voting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Engage in the above prohibited conduct while “acting in </a:t>
            </a:r>
            <a:r>
              <a:rPr b="1" lang="en-US" sz="30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official's capacity as a candidate</a:t>
            </a: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for a public elective office”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6"/>
          <p:cNvSpPr txBox="1"/>
          <p:nvPr/>
        </p:nvSpPr>
        <p:spPr>
          <a:xfrm>
            <a:off x="850900" y="800100"/>
            <a:ext cx="110106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Font typeface="Georgia"/>
              <a:buNone/>
            </a:pPr>
            <a:r>
              <a:rPr lang="en-US" sz="5500">
                <a:solidFill>
                  <a:srgbClr val="F83D11"/>
                </a:solidFill>
                <a:latin typeface="Raleway"/>
                <a:ea typeface="Raleway"/>
                <a:cs typeface="Raleway"/>
                <a:sym typeface="Raleway"/>
              </a:rPr>
              <a:t>Changes to providing assistance</a:t>
            </a:r>
            <a:endParaRPr sz="5500">
              <a:solidFill>
                <a:srgbClr val="F83D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5" name="Google Shape;165;p36"/>
          <p:cNvSpPr txBox="1"/>
          <p:nvPr/>
        </p:nvSpPr>
        <p:spPr>
          <a:xfrm>
            <a:off x="850900" y="2020050"/>
            <a:ext cx="74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6" name="Google Shape;166;p36"/>
          <p:cNvSpPr txBox="1"/>
          <p:nvPr/>
        </p:nvSpPr>
        <p:spPr>
          <a:xfrm>
            <a:off x="850900" y="2393750"/>
            <a:ext cx="10184400" cy="58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Previously assistant could provide these services: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Answering the voter’s questions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Stating propositions on the ballot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Naming candidates and, if listed, their political parties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Now, assistance limited to: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Reading the ballot to the voter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Directing the voter to read the ballot,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Marking the voter’s ballot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Directing the voter to mark the ballot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7"/>
          <p:cNvSpPr txBox="1"/>
          <p:nvPr/>
        </p:nvSpPr>
        <p:spPr>
          <a:xfrm>
            <a:off x="850900" y="800100"/>
            <a:ext cx="110106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Font typeface="Georgia"/>
              <a:buNone/>
            </a:pPr>
            <a:r>
              <a:rPr lang="en-US" sz="5500">
                <a:solidFill>
                  <a:srgbClr val="F83D11"/>
                </a:solidFill>
                <a:latin typeface="Raleway"/>
                <a:ea typeface="Raleway"/>
                <a:cs typeface="Raleway"/>
                <a:sym typeface="Raleway"/>
              </a:rPr>
              <a:t>Changes to providing assistance</a:t>
            </a:r>
            <a:endParaRPr sz="5500">
              <a:solidFill>
                <a:srgbClr val="F83D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2" name="Google Shape;172;p37"/>
          <p:cNvSpPr txBox="1"/>
          <p:nvPr/>
        </p:nvSpPr>
        <p:spPr>
          <a:xfrm>
            <a:off x="850900" y="2020050"/>
            <a:ext cx="74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3" name="Google Shape;173;p37"/>
          <p:cNvSpPr txBox="1"/>
          <p:nvPr/>
        </p:nvSpPr>
        <p:spPr>
          <a:xfrm>
            <a:off x="850900" y="2393750"/>
            <a:ext cx="10184400" cy="53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Must also swear new things under penalty of perjury: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voter “represented to me they are eligible to receive assistance”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“I did not pressure or coerce the voter into choosing me to provide assistance”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“I will not communicate information about how the voter has voted to another person”;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“I understand that if assistance is provided to a voter who is not eligible for assistance, the voter’s ballot may not be counted”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8"/>
          <p:cNvSpPr txBox="1"/>
          <p:nvPr/>
        </p:nvSpPr>
        <p:spPr>
          <a:xfrm>
            <a:off x="850900" y="800100"/>
            <a:ext cx="89535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Font typeface="Georgia"/>
              <a:buNone/>
            </a:pPr>
            <a:r>
              <a:rPr lang="en-US" sz="5500">
                <a:solidFill>
                  <a:srgbClr val="F83D11"/>
                </a:solidFill>
                <a:latin typeface="Raleway"/>
                <a:ea typeface="Raleway"/>
                <a:cs typeface="Raleway"/>
                <a:sym typeface="Raleway"/>
              </a:rPr>
              <a:t>DPS voter reg checks</a:t>
            </a:r>
            <a:endParaRPr sz="5500">
              <a:solidFill>
                <a:srgbClr val="F83D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9" name="Google Shape;179;p38"/>
          <p:cNvSpPr txBox="1"/>
          <p:nvPr/>
        </p:nvSpPr>
        <p:spPr>
          <a:xfrm>
            <a:off x="850900" y="2020050"/>
            <a:ext cx="74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0" name="Google Shape;180;p38"/>
          <p:cNvSpPr txBox="1"/>
          <p:nvPr/>
        </p:nvSpPr>
        <p:spPr>
          <a:xfrm>
            <a:off x="850900" y="2231850"/>
            <a:ext cx="10184400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Monthly DPS voter roll comparisons to “verify” citizenship status.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Codifies Whitley settlement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Those voters flagged by DPS database as non-citizens must submit proof of citizenship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b="1" lang="en-US" sz="30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But only</a:t>
            </a: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if the record from DPS is dated </a:t>
            </a:r>
            <a:r>
              <a:rPr b="1" lang="en-US" sz="30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AFTER</a:t>
            </a: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the person’s voter registration became effective. 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Proof of citizenship is one of the following: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Voter’s birth certificate, US passport, certificate of naturalization, or “any other form prescribed by the secretary of state”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/>
          <p:nvPr/>
        </p:nvSpPr>
        <p:spPr>
          <a:xfrm>
            <a:off x="850900" y="800100"/>
            <a:ext cx="89535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Font typeface="Georgia"/>
              <a:buNone/>
            </a:pPr>
            <a:r>
              <a:rPr lang="en-US" sz="5500">
                <a:solidFill>
                  <a:srgbClr val="F83D11"/>
                </a:solidFill>
                <a:latin typeface="Raleway"/>
                <a:ea typeface="Raleway"/>
                <a:cs typeface="Raleway"/>
                <a:sym typeface="Raleway"/>
              </a:rPr>
              <a:t>Early voting hours</a:t>
            </a:r>
            <a:endParaRPr sz="5500">
              <a:solidFill>
                <a:srgbClr val="F83D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6" name="Google Shape;186;p39"/>
          <p:cNvSpPr txBox="1"/>
          <p:nvPr/>
        </p:nvSpPr>
        <p:spPr>
          <a:xfrm>
            <a:off x="850900" y="2020050"/>
            <a:ext cx="74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87" name="Google Shape;18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1908900"/>
            <a:ext cx="8364882" cy="672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0"/>
          <p:cNvSpPr txBox="1"/>
          <p:nvPr/>
        </p:nvSpPr>
        <p:spPr>
          <a:xfrm>
            <a:off x="850900" y="800100"/>
            <a:ext cx="89535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Font typeface="Georgia"/>
              <a:buNone/>
            </a:pPr>
            <a:r>
              <a:rPr lang="en-US" sz="5500">
                <a:solidFill>
                  <a:srgbClr val="F83D11"/>
                </a:solidFill>
                <a:latin typeface="Raleway"/>
                <a:ea typeface="Raleway"/>
                <a:cs typeface="Raleway"/>
                <a:sym typeface="Raleway"/>
              </a:rPr>
              <a:t>VBM ID numbers</a:t>
            </a:r>
            <a:endParaRPr sz="5500">
              <a:solidFill>
                <a:srgbClr val="F83D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3" name="Google Shape;193;p40"/>
          <p:cNvSpPr txBox="1"/>
          <p:nvPr/>
        </p:nvSpPr>
        <p:spPr>
          <a:xfrm>
            <a:off x="850900" y="2020050"/>
            <a:ext cx="74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4" name="Google Shape;194;p40"/>
          <p:cNvSpPr txBox="1"/>
          <p:nvPr/>
        </p:nvSpPr>
        <p:spPr>
          <a:xfrm>
            <a:off x="850900" y="3619500"/>
            <a:ext cx="101844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Three parts to the new rules: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Must provide certain ID #s on your VBM app and return carrier envelope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Rejection if numbers don’t “identify” the voter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Cure process that differs for VBM apps and return envelopes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1"/>
          <p:cNvSpPr txBox="1"/>
          <p:nvPr/>
        </p:nvSpPr>
        <p:spPr>
          <a:xfrm>
            <a:off x="850900" y="800100"/>
            <a:ext cx="89535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Font typeface="Georgia"/>
              <a:buNone/>
            </a:pPr>
            <a:r>
              <a:rPr lang="en-US" sz="5500">
                <a:solidFill>
                  <a:srgbClr val="F83D11"/>
                </a:solidFill>
                <a:latin typeface="Raleway"/>
                <a:ea typeface="Raleway"/>
                <a:cs typeface="Raleway"/>
                <a:sym typeface="Raleway"/>
              </a:rPr>
              <a:t>VBM ID numbers</a:t>
            </a:r>
            <a:endParaRPr sz="5500">
              <a:solidFill>
                <a:srgbClr val="F83D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0" name="Google Shape;200;p41"/>
          <p:cNvSpPr txBox="1"/>
          <p:nvPr/>
        </p:nvSpPr>
        <p:spPr>
          <a:xfrm>
            <a:off x="850900" y="2020050"/>
            <a:ext cx="74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1" name="Google Shape;201;p41"/>
          <p:cNvSpPr txBox="1"/>
          <p:nvPr/>
        </p:nvSpPr>
        <p:spPr>
          <a:xfrm>
            <a:off x="850900" y="2378400"/>
            <a:ext cx="10184400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Must include the following on VBM app/return carrier envelope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Either Texas DL, TX election ID certificate, or TX personal ID card number;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■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You can use an expired card if it is “otherwise valid”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</a:t>
            </a: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 you don’t have one of those #s, then the last four digits of your SSN;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Only if you have none of these, you can then check a statement to that effect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You can put both your ID # and SSN to be safe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2"/>
          <p:cNvSpPr txBox="1"/>
          <p:nvPr/>
        </p:nvSpPr>
        <p:spPr>
          <a:xfrm>
            <a:off x="850900" y="800100"/>
            <a:ext cx="89535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Font typeface="Georgia"/>
              <a:buNone/>
            </a:pPr>
            <a:r>
              <a:rPr lang="en-US" sz="5500">
                <a:solidFill>
                  <a:srgbClr val="F83D11"/>
                </a:solidFill>
                <a:latin typeface="Raleway"/>
                <a:ea typeface="Raleway"/>
                <a:cs typeface="Raleway"/>
                <a:sym typeface="Raleway"/>
              </a:rPr>
              <a:t>VBM ID numbers</a:t>
            </a:r>
            <a:endParaRPr sz="5500">
              <a:solidFill>
                <a:srgbClr val="F83D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7" name="Google Shape;207;p42"/>
          <p:cNvSpPr txBox="1"/>
          <p:nvPr/>
        </p:nvSpPr>
        <p:spPr>
          <a:xfrm>
            <a:off x="850900" y="2020050"/>
            <a:ext cx="74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8" name="Google Shape;208;p42"/>
          <p:cNvSpPr txBox="1"/>
          <p:nvPr/>
        </p:nvSpPr>
        <p:spPr>
          <a:xfrm>
            <a:off x="850900" y="3539500"/>
            <a:ext cx="10184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9" name="Google Shape;20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198600"/>
            <a:ext cx="12700001" cy="4322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3"/>
          <p:cNvSpPr txBox="1"/>
          <p:nvPr/>
        </p:nvSpPr>
        <p:spPr>
          <a:xfrm>
            <a:off x="850900" y="800100"/>
            <a:ext cx="89535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Font typeface="Georgia"/>
              <a:buNone/>
            </a:pPr>
            <a:r>
              <a:rPr lang="en-US" sz="5500">
                <a:solidFill>
                  <a:srgbClr val="F83D11"/>
                </a:solidFill>
                <a:latin typeface="Raleway"/>
                <a:ea typeface="Raleway"/>
                <a:cs typeface="Raleway"/>
                <a:sym typeface="Raleway"/>
              </a:rPr>
              <a:t>VBM ID numbers</a:t>
            </a:r>
            <a:endParaRPr sz="5500">
              <a:solidFill>
                <a:srgbClr val="F83D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5" name="Google Shape;215;p43"/>
          <p:cNvSpPr txBox="1"/>
          <p:nvPr/>
        </p:nvSpPr>
        <p:spPr>
          <a:xfrm>
            <a:off x="850900" y="2020050"/>
            <a:ext cx="74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6" name="Google Shape;216;p43"/>
          <p:cNvSpPr txBox="1"/>
          <p:nvPr/>
        </p:nvSpPr>
        <p:spPr>
          <a:xfrm>
            <a:off x="850900" y="3539500"/>
            <a:ext cx="10184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17" name="Google Shape;21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8588" y="2509600"/>
            <a:ext cx="9727631" cy="526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/>
          <p:nvPr/>
        </p:nvSpPr>
        <p:spPr>
          <a:xfrm>
            <a:off x="850900" y="800100"/>
            <a:ext cx="89535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Font typeface="Georgia"/>
              <a:buNone/>
            </a:pPr>
            <a:r>
              <a:rPr lang="en-US" sz="5500">
                <a:solidFill>
                  <a:srgbClr val="F83D11"/>
                </a:solidFill>
                <a:latin typeface="Raleway"/>
                <a:ea typeface="Raleway"/>
                <a:cs typeface="Raleway"/>
                <a:sym typeface="Raleway"/>
              </a:rPr>
              <a:t>Outline </a:t>
            </a:r>
            <a:endParaRPr sz="5500">
              <a:solidFill>
                <a:srgbClr val="F83D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4" name="Google Shape;94;p26"/>
          <p:cNvSpPr txBox="1"/>
          <p:nvPr/>
        </p:nvSpPr>
        <p:spPr>
          <a:xfrm>
            <a:off x="850900" y="2020050"/>
            <a:ext cx="74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5" name="Google Shape;95;p26"/>
          <p:cNvSpPr txBox="1"/>
          <p:nvPr/>
        </p:nvSpPr>
        <p:spPr>
          <a:xfrm>
            <a:off x="850900" y="2286550"/>
            <a:ext cx="10184400" cy="6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Overview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Helpful resources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Discrete changes: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Pre-filling VR forms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Update VR electronically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Drive thru voting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Curbside voting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Prohibition on soliciting VBM forms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Providing assistance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DPS voter registration checks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Early voting hours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4"/>
          <p:cNvSpPr txBox="1"/>
          <p:nvPr/>
        </p:nvSpPr>
        <p:spPr>
          <a:xfrm>
            <a:off x="850900" y="800100"/>
            <a:ext cx="89535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Font typeface="Georgia"/>
              <a:buNone/>
            </a:pPr>
            <a:r>
              <a:rPr lang="en-US" sz="5500">
                <a:solidFill>
                  <a:srgbClr val="F83D11"/>
                </a:solidFill>
                <a:latin typeface="Raleway"/>
                <a:ea typeface="Raleway"/>
                <a:cs typeface="Raleway"/>
                <a:sym typeface="Raleway"/>
              </a:rPr>
              <a:t>VBM ID numbers</a:t>
            </a:r>
            <a:endParaRPr sz="5500">
              <a:solidFill>
                <a:srgbClr val="F83D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3" name="Google Shape;223;p44"/>
          <p:cNvSpPr txBox="1"/>
          <p:nvPr/>
        </p:nvSpPr>
        <p:spPr>
          <a:xfrm>
            <a:off x="850900" y="2020050"/>
            <a:ext cx="74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4" name="Google Shape;224;p44"/>
          <p:cNvSpPr txBox="1"/>
          <p:nvPr/>
        </p:nvSpPr>
        <p:spPr>
          <a:xfrm>
            <a:off x="850900" y="3539500"/>
            <a:ext cx="10184400" cy="4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VBM will be rejected if the number provided doesn’t “identify the same voter identified on the applicant’s application for voter registration”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i="1"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I.e.</a:t>
            </a: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the number must match what’s in the individual’s official voter file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VBM will be rejected if the fields on the form left blank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VBM will be rejected if an old form is used and no # provided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5"/>
          <p:cNvSpPr txBox="1"/>
          <p:nvPr/>
        </p:nvSpPr>
        <p:spPr>
          <a:xfrm>
            <a:off x="850900" y="800100"/>
            <a:ext cx="89535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Font typeface="Georgia"/>
              <a:buNone/>
            </a:pPr>
            <a:r>
              <a:rPr lang="en-US" sz="5500">
                <a:solidFill>
                  <a:srgbClr val="F83D11"/>
                </a:solidFill>
                <a:latin typeface="Raleway"/>
                <a:ea typeface="Raleway"/>
                <a:cs typeface="Raleway"/>
                <a:sym typeface="Raleway"/>
              </a:rPr>
              <a:t>VBM ID numbers</a:t>
            </a:r>
            <a:endParaRPr sz="5500">
              <a:solidFill>
                <a:srgbClr val="F83D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0" name="Google Shape;230;p45"/>
          <p:cNvSpPr txBox="1"/>
          <p:nvPr/>
        </p:nvSpPr>
        <p:spPr>
          <a:xfrm>
            <a:off x="850900" y="2020050"/>
            <a:ext cx="74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1" name="Google Shape;231;p45"/>
          <p:cNvSpPr txBox="1"/>
          <p:nvPr/>
        </p:nvSpPr>
        <p:spPr>
          <a:xfrm>
            <a:off x="850900" y="3539500"/>
            <a:ext cx="10184400" cy="54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Curing process for VBM apps: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County must provide notice of the rejection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Notice must include info about the ability to correct or add # on the online VBM tracker.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If a voter uploads a number that “identifies” them, then the county must provide the voter with a VBM ballot.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Curing process for VBM ballots: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Wrapped into general process for curing VBM ballots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6"/>
          <p:cNvSpPr txBox="1"/>
          <p:nvPr/>
        </p:nvSpPr>
        <p:spPr>
          <a:xfrm>
            <a:off x="850900" y="800100"/>
            <a:ext cx="89535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Font typeface="Georgia"/>
              <a:buNone/>
            </a:pPr>
            <a:r>
              <a:rPr lang="en-US" sz="5500">
                <a:solidFill>
                  <a:srgbClr val="F83D11"/>
                </a:solidFill>
                <a:latin typeface="Raleway"/>
                <a:ea typeface="Raleway"/>
                <a:cs typeface="Raleway"/>
                <a:sym typeface="Raleway"/>
              </a:rPr>
              <a:t>VBM curing</a:t>
            </a:r>
            <a:endParaRPr sz="5500">
              <a:solidFill>
                <a:srgbClr val="F83D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7" name="Google Shape;237;p46"/>
          <p:cNvSpPr txBox="1"/>
          <p:nvPr/>
        </p:nvSpPr>
        <p:spPr>
          <a:xfrm>
            <a:off x="850900" y="2020050"/>
            <a:ext cx="74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8" name="Google Shape;238;p46"/>
          <p:cNvSpPr txBox="1"/>
          <p:nvPr/>
        </p:nvSpPr>
        <p:spPr>
          <a:xfrm>
            <a:off x="850900" y="3539500"/>
            <a:ext cx="10184400" cy="4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New process to notify voters of certain probs w/their VBM ballot and fix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Triggered by the following problems: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Signature issue (failure to sign or mismatch)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Missing a required statement of residence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Incomplete or inaccurate ID numbers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Incomplete information regarding a witness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7"/>
          <p:cNvSpPr txBox="1"/>
          <p:nvPr/>
        </p:nvSpPr>
        <p:spPr>
          <a:xfrm>
            <a:off x="850900" y="800100"/>
            <a:ext cx="89535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Font typeface="Georgia"/>
              <a:buNone/>
            </a:pPr>
            <a:r>
              <a:rPr lang="en-US" sz="5500">
                <a:solidFill>
                  <a:srgbClr val="F83D11"/>
                </a:solidFill>
                <a:latin typeface="Raleway"/>
                <a:ea typeface="Raleway"/>
                <a:cs typeface="Raleway"/>
                <a:sym typeface="Raleway"/>
              </a:rPr>
              <a:t>VBM curing</a:t>
            </a:r>
            <a:endParaRPr sz="5500">
              <a:solidFill>
                <a:srgbClr val="F83D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4" name="Google Shape;244;p47"/>
          <p:cNvSpPr txBox="1"/>
          <p:nvPr/>
        </p:nvSpPr>
        <p:spPr>
          <a:xfrm>
            <a:off x="850900" y="2020050"/>
            <a:ext cx="74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5" name="Google Shape;245;p47"/>
          <p:cNvSpPr txBox="1"/>
          <p:nvPr/>
        </p:nvSpPr>
        <p:spPr>
          <a:xfrm>
            <a:off x="850900" y="3539500"/>
            <a:ext cx="10184400" cy="56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Curing process differs depending on when the problem is discovered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SVC/EVBB must first determine if it would be possible for the voter to correct the defect and return the envelope before the polls close on election day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If the answer is yes, then SVC/EVBB must return the carrier envelope to the voter by mail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If the issue results from the ID number, voter may enter the correct number on the VBM Tracker, but still must return their ballot to the county by 7:00 p.m. on Election Day.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8"/>
          <p:cNvSpPr txBox="1"/>
          <p:nvPr/>
        </p:nvSpPr>
        <p:spPr>
          <a:xfrm>
            <a:off x="850900" y="800100"/>
            <a:ext cx="89535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Font typeface="Georgia"/>
              <a:buNone/>
            </a:pPr>
            <a:r>
              <a:rPr lang="en-US" sz="5500">
                <a:solidFill>
                  <a:srgbClr val="F83D11"/>
                </a:solidFill>
                <a:latin typeface="Raleway"/>
                <a:ea typeface="Raleway"/>
                <a:cs typeface="Raleway"/>
                <a:sym typeface="Raleway"/>
              </a:rPr>
              <a:t>VBM curing</a:t>
            </a:r>
            <a:endParaRPr sz="5500">
              <a:solidFill>
                <a:srgbClr val="F83D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1" name="Google Shape;251;p48"/>
          <p:cNvSpPr txBox="1"/>
          <p:nvPr/>
        </p:nvSpPr>
        <p:spPr>
          <a:xfrm>
            <a:off x="850900" y="2020050"/>
            <a:ext cx="74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2" name="Google Shape;252;p48"/>
          <p:cNvSpPr txBox="1"/>
          <p:nvPr/>
        </p:nvSpPr>
        <p:spPr>
          <a:xfrm>
            <a:off x="850900" y="3539500"/>
            <a:ext cx="10184400" cy="51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If the answer is no, then SVC/EVBB MAY but IS NOT REQUIRED TO: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Notify the voter of the defect by telephone or email and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Inform the voter they may either: 1) request their VBM application be canceled or 2) come to the clerk’s office in person within six days of the election to correct the defect.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Voter may also enter the correct ID number on the VBM tracker in lieu of these options.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9"/>
          <p:cNvSpPr txBox="1"/>
          <p:nvPr/>
        </p:nvSpPr>
        <p:spPr>
          <a:xfrm>
            <a:off x="850900" y="800100"/>
            <a:ext cx="89535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Font typeface="Georgia"/>
              <a:buNone/>
            </a:pPr>
            <a:r>
              <a:rPr lang="en-US" sz="5500">
                <a:solidFill>
                  <a:srgbClr val="F83D11"/>
                </a:solidFill>
                <a:latin typeface="Raleway"/>
                <a:ea typeface="Raleway"/>
                <a:cs typeface="Raleway"/>
                <a:sym typeface="Raleway"/>
              </a:rPr>
              <a:t>VBM assistance</a:t>
            </a:r>
            <a:endParaRPr sz="5500">
              <a:solidFill>
                <a:srgbClr val="F83D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8" name="Google Shape;258;p49"/>
          <p:cNvSpPr txBox="1"/>
          <p:nvPr/>
        </p:nvSpPr>
        <p:spPr>
          <a:xfrm>
            <a:off x="850900" y="2020050"/>
            <a:ext cx="74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9" name="Google Shape;259;p49"/>
          <p:cNvSpPr txBox="1"/>
          <p:nvPr/>
        </p:nvSpPr>
        <p:spPr>
          <a:xfrm>
            <a:off x="850900" y="3539500"/>
            <a:ext cx="101844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Three categories of changes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Expanding requirements of assistance form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Eliminating shield against prosecution of people living in voter’s dwelling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Tightened ban on compensation for depositing/assisting VBM ballots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0"/>
          <p:cNvSpPr txBox="1"/>
          <p:nvPr/>
        </p:nvSpPr>
        <p:spPr>
          <a:xfrm>
            <a:off x="850900" y="800100"/>
            <a:ext cx="89535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Font typeface="Georgia"/>
              <a:buNone/>
            </a:pPr>
            <a:r>
              <a:rPr lang="en-US" sz="5500">
                <a:solidFill>
                  <a:srgbClr val="F83D11"/>
                </a:solidFill>
                <a:latin typeface="Raleway"/>
                <a:ea typeface="Raleway"/>
                <a:cs typeface="Raleway"/>
                <a:sym typeface="Raleway"/>
              </a:rPr>
              <a:t>VBM assistance</a:t>
            </a:r>
            <a:endParaRPr sz="5500">
              <a:solidFill>
                <a:srgbClr val="F83D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5" name="Google Shape;265;p50"/>
          <p:cNvSpPr txBox="1"/>
          <p:nvPr/>
        </p:nvSpPr>
        <p:spPr>
          <a:xfrm>
            <a:off x="850900" y="2020050"/>
            <a:ext cx="74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6" name="Google Shape;266;p50"/>
          <p:cNvSpPr txBox="1"/>
          <p:nvPr/>
        </p:nvSpPr>
        <p:spPr>
          <a:xfrm>
            <a:off x="850900" y="2552700"/>
            <a:ext cx="10184400" cy="6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Expanding requirements of assistance form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Current fields are: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Signature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Printed name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Residence address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Additional new fields are: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Relationship to the voter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“Whether the person received or accepted any form of compensation or other benefit from a candidate, campaign, or political committee in exchange for providing assistance”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1"/>
          <p:cNvSpPr txBox="1"/>
          <p:nvPr/>
        </p:nvSpPr>
        <p:spPr>
          <a:xfrm>
            <a:off x="850900" y="800100"/>
            <a:ext cx="89535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Font typeface="Georgia"/>
              <a:buNone/>
            </a:pPr>
            <a:r>
              <a:rPr lang="en-US" sz="5500">
                <a:solidFill>
                  <a:srgbClr val="F83D11"/>
                </a:solidFill>
                <a:latin typeface="Raleway"/>
                <a:ea typeface="Raleway"/>
                <a:cs typeface="Raleway"/>
                <a:sym typeface="Raleway"/>
              </a:rPr>
              <a:t>VBM assistance</a:t>
            </a:r>
            <a:endParaRPr sz="5500">
              <a:solidFill>
                <a:srgbClr val="F83D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2" name="Google Shape;272;p51"/>
          <p:cNvSpPr txBox="1"/>
          <p:nvPr/>
        </p:nvSpPr>
        <p:spPr>
          <a:xfrm>
            <a:off x="850900" y="2020050"/>
            <a:ext cx="74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3" name="Google Shape;273;p51"/>
          <p:cNvSpPr txBox="1"/>
          <p:nvPr/>
        </p:nvSpPr>
        <p:spPr>
          <a:xfrm>
            <a:off x="850900" y="3505200"/>
            <a:ext cx="10184400" cy="43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Partly eliminating shield against prosecution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Person living in the same dwelling as the voter subject to prosecution if they: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Assist a voter to vote by mail; and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Knowingly fail to fill out assistance portion of VBM envelope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Family members who assist VBM voters still shielded from prosecution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2"/>
          <p:cNvSpPr txBox="1"/>
          <p:nvPr/>
        </p:nvSpPr>
        <p:spPr>
          <a:xfrm>
            <a:off x="850900" y="800100"/>
            <a:ext cx="89535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Font typeface="Georgia"/>
              <a:buNone/>
            </a:pPr>
            <a:r>
              <a:rPr lang="en-US" sz="5500">
                <a:solidFill>
                  <a:srgbClr val="F83D11"/>
                </a:solidFill>
                <a:latin typeface="Raleway"/>
                <a:ea typeface="Raleway"/>
                <a:cs typeface="Raleway"/>
                <a:sym typeface="Raleway"/>
              </a:rPr>
              <a:t>VBM assistance</a:t>
            </a:r>
            <a:endParaRPr sz="5500">
              <a:solidFill>
                <a:srgbClr val="F83D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9" name="Google Shape;279;p52"/>
          <p:cNvSpPr txBox="1"/>
          <p:nvPr/>
        </p:nvSpPr>
        <p:spPr>
          <a:xfrm>
            <a:off x="850900" y="2020050"/>
            <a:ext cx="74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0" name="Google Shape;280;p52"/>
          <p:cNvSpPr txBox="1"/>
          <p:nvPr/>
        </p:nvSpPr>
        <p:spPr>
          <a:xfrm>
            <a:off x="850900" y="2247900"/>
            <a:ext cx="10184400" cy="6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Tightening ban on compensation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Prohibition had been: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 compensation for depositing a VBM ballot or assisting VBM voters </a:t>
            </a:r>
            <a:r>
              <a:rPr b="1" lang="en-US" sz="30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 part of a performance-based compensation scheme</a:t>
            </a:r>
            <a:endParaRPr b="1" sz="3000" u="sng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Revised prohibition: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b="1" lang="en-US" sz="30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 compensation or offer to compensate for depositing a VBM ballot or assisting VBM voters at all</a:t>
            </a: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even if not part of a performance-based compensation scheme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</a:t>
            </a: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XCEPTION: “an attendant or caregiver previously known to the voter.”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3"/>
          <p:cNvSpPr txBox="1"/>
          <p:nvPr/>
        </p:nvSpPr>
        <p:spPr>
          <a:xfrm>
            <a:off x="850900" y="800100"/>
            <a:ext cx="89535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Font typeface="Georgia"/>
              <a:buNone/>
            </a:pPr>
            <a:r>
              <a:rPr lang="en-US" sz="5500">
                <a:solidFill>
                  <a:srgbClr val="F83D11"/>
                </a:solidFill>
                <a:latin typeface="Raleway"/>
                <a:ea typeface="Raleway"/>
                <a:cs typeface="Raleway"/>
                <a:sym typeface="Raleway"/>
              </a:rPr>
              <a:t>“Vote harvesting”</a:t>
            </a:r>
            <a:endParaRPr sz="5500">
              <a:solidFill>
                <a:srgbClr val="F83D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6" name="Google Shape;286;p53"/>
          <p:cNvSpPr txBox="1"/>
          <p:nvPr/>
        </p:nvSpPr>
        <p:spPr>
          <a:xfrm>
            <a:off x="850900" y="2020050"/>
            <a:ext cx="74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7" name="Google Shape;287;p53"/>
          <p:cNvSpPr txBox="1"/>
          <p:nvPr/>
        </p:nvSpPr>
        <p:spPr>
          <a:xfrm>
            <a:off x="850900" y="2933700"/>
            <a:ext cx="10184400" cy="51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New criminal offenses if done knowingly: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Providing or offering to provide “vote harvesting services in exchange for compensation or other benefit.”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Providing or offering to provide “compensation or other benefit to another person in exchange for vote harvesting services.”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Collecting or possessing “a mail ballot or official carrier envelope in connection with vote harvesting services.”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7"/>
          <p:cNvSpPr txBox="1"/>
          <p:nvPr/>
        </p:nvSpPr>
        <p:spPr>
          <a:xfrm>
            <a:off x="850900" y="800100"/>
            <a:ext cx="89535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Font typeface="Georgia"/>
              <a:buNone/>
            </a:pPr>
            <a:r>
              <a:rPr lang="en-US" sz="5500">
                <a:solidFill>
                  <a:srgbClr val="F83D11"/>
                </a:solidFill>
                <a:latin typeface="Raleway"/>
                <a:ea typeface="Raleway"/>
                <a:cs typeface="Raleway"/>
                <a:sym typeface="Raleway"/>
              </a:rPr>
              <a:t>Outline</a:t>
            </a:r>
            <a:endParaRPr sz="5500">
              <a:solidFill>
                <a:srgbClr val="F83D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1" name="Google Shape;101;p27"/>
          <p:cNvSpPr txBox="1"/>
          <p:nvPr/>
        </p:nvSpPr>
        <p:spPr>
          <a:xfrm>
            <a:off x="850900" y="2020050"/>
            <a:ext cx="74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2" name="Google Shape;102;p27"/>
          <p:cNvSpPr txBox="1"/>
          <p:nvPr/>
        </p:nvSpPr>
        <p:spPr>
          <a:xfrm>
            <a:off x="850900" y="3539500"/>
            <a:ext cx="10184400" cy="3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Larger changes: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VBM ID Numbers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VBM Curing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VBM Assistance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Vote harvesting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Poll watchers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4"/>
          <p:cNvSpPr txBox="1"/>
          <p:nvPr/>
        </p:nvSpPr>
        <p:spPr>
          <a:xfrm>
            <a:off x="850900" y="800100"/>
            <a:ext cx="89535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Font typeface="Georgia"/>
              <a:buNone/>
            </a:pPr>
            <a:r>
              <a:rPr lang="en-US" sz="5500">
                <a:solidFill>
                  <a:srgbClr val="F83D11"/>
                </a:solidFill>
                <a:latin typeface="Raleway"/>
                <a:ea typeface="Raleway"/>
                <a:cs typeface="Raleway"/>
                <a:sym typeface="Raleway"/>
              </a:rPr>
              <a:t>“Vote harvesting”</a:t>
            </a:r>
            <a:endParaRPr sz="5500">
              <a:solidFill>
                <a:srgbClr val="F83D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3" name="Google Shape;293;p54"/>
          <p:cNvSpPr txBox="1"/>
          <p:nvPr/>
        </p:nvSpPr>
        <p:spPr>
          <a:xfrm>
            <a:off x="850900" y="2020050"/>
            <a:ext cx="74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4" name="Google Shape;294;p54"/>
          <p:cNvSpPr txBox="1"/>
          <p:nvPr/>
        </p:nvSpPr>
        <p:spPr>
          <a:xfrm>
            <a:off x="850900" y="2933700"/>
            <a:ext cx="10184400" cy="39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Four elements of vote harvesting services: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In-person interaction;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With one or more voters;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 the physical presence of an official ballot or a ballot voted by mail; and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Intended to deliver votes for a specific candidate or measure.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5"/>
          <p:cNvSpPr txBox="1"/>
          <p:nvPr/>
        </p:nvSpPr>
        <p:spPr>
          <a:xfrm>
            <a:off x="850900" y="800100"/>
            <a:ext cx="89535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Font typeface="Georgia"/>
              <a:buNone/>
            </a:pPr>
            <a:r>
              <a:rPr lang="en-US" sz="5500">
                <a:solidFill>
                  <a:srgbClr val="F83D11"/>
                </a:solidFill>
                <a:latin typeface="Raleway"/>
                <a:ea typeface="Raleway"/>
                <a:cs typeface="Raleway"/>
                <a:sym typeface="Raleway"/>
              </a:rPr>
              <a:t>“Vote harvesting”</a:t>
            </a:r>
            <a:endParaRPr sz="5500">
              <a:solidFill>
                <a:srgbClr val="F83D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0" name="Google Shape;300;p55"/>
          <p:cNvSpPr txBox="1"/>
          <p:nvPr/>
        </p:nvSpPr>
        <p:spPr>
          <a:xfrm>
            <a:off x="850900" y="2020050"/>
            <a:ext cx="74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1" name="Google Shape;301;p55"/>
          <p:cNvSpPr txBox="1"/>
          <p:nvPr/>
        </p:nvSpPr>
        <p:spPr>
          <a:xfrm>
            <a:off x="850900" y="2933700"/>
            <a:ext cx="10184400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following are NOT considered vote harvesting: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“An activity not performed in exchange for compensation or a benefit”;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“Interactions that do not directly involve an official ballot or ballot by mail”;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“Interactions that do not occur in the presence of the ballot or during the voting process”;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“Interactions that are not conducted in-person with a voter”; or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“Activity that is not designed to deliver votes for or against a specific candidate or measure.”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6"/>
          <p:cNvSpPr txBox="1"/>
          <p:nvPr/>
        </p:nvSpPr>
        <p:spPr>
          <a:xfrm>
            <a:off x="850900" y="800100"/>
            <a:ext cx="89535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Font typeface="Georgia"/>
              <a:buNone/>
            </a:pPr>
            <a:r>
              <a:rPr lang="en-US" sz="5500">
                <a:solidFill>
                  <a:srgbClr val="F83D11"/>
                </a:solidFill>
                <a:latin typeface="Raleway"/>
                <a:ea typeface="Raleway"/>
                <a:cs typeface="Raleway"/>
                <a:sym typeface="Raleway"/>
              </a:rPr>
              <a:t>“Vote harvesting”</a:t>
            </a:r>
            <a:endParaRPr sz="5500">
              <a:solidFill>
                <a:srgbClr val="F83D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7" name="Google Shape;307;p56"/>
          <p:cNvSpPr txBox="1"/>
          <p:nvPr/>
        </p:nvSpPr>
        <p:spPr>
          <a:xfrm>
            <a:off x="850900" y="2020050"/>
            <a:ext cx="74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8" name="Google Shape;308;p56"/>
          <p:cNvSpPr txBox="1"/>
          <p:nvPr/>
        </p:nvSpPr>
        <p:spPr>
          <a:xfrm>
            <a:off x="850900" y="3810000"/>
            <a:ext cx="101844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 benefit means “anything reasonably regarded as a gain or advantage, including a promise or offer of employment, a political favor, or an official act of discretion, whether to a person or another party whose welfare is of interest to the person.”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7"/>
          <p:cNvSpPr txBox="1"/>
          <p:nvPr/>
        </p:nvSpPr>
        <p:spPr>
          <a:xfrm>
            <a:off x="850900" y="800100"/>
            <a:ext cx="89535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Font typeface="Georgia"/>
              <a:buNone/>
            </a:pPr>
            <a:r>
              <a:rPr lang="en-US" sz="5500">
                <a:solidFill>
                  <a:srgbClr val="F83D11"/>
                </a:solidFill>
                <a:latin typeface="Raleway"/>
                <a:ea typeface="Raleway"/>
                <a:cs typeface="Raleway"/>
                <a:sym typeface="Raleway"/>
              </a:rPr>
              <a:t>Poll watchers: Training</a:t>
            </a:r>
            <a:endParaRPr sz="5500">
              <a:solidFill>
                <a:srgbClr val="F83D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4" name="Google Shape;314;p57"/>
          <p:cNvSpPr txBox="1"/>
          <p:nvPr/>
        </p:nvSpPr>
        <p:spPr>
          <a:xfrm>
            <a:off x="850900" y="2020050"/>
            <a:ext cx="74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5" name="Google Shape;315;p57"/>
          <p:cNvSpPr txBox="1"/>
          <p:nvPr/>
        </p:nvSpPr>
        <p:spPr>
          <a:xfrm>
            <a:off x="850900" y="2514600"/>
            <a:ext cx="10184400" cy="57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Watchers must complete an online training program developed by SOS.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Training must be available on the Internet at any time without having to register previously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Watcher must present a training certificate when reporting for service.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Must also take a new oath at the beginning of their service: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"I swear (or affirm) that I will not disrupt the voting process or harass voters in the discharge of my duties."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8"/>
          <p:cNvSpPr txBox="1"/>
          <p:nvPr/>
        </p:nvSpPr>
        <p:spPr>
          <a:xfrm>
            <a:off x="850900" y="800100"/>
            <a:ext cx="89535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Font typeface="Georgia"/>
              <a:buNone/>
            </a:pPr>
            <a:r>
              <a:rPr lang="en-US" sz="5500">
                <a:solidFill>
                  <a:srgbClr val="F83D11"/>
                </a:solidFill>
                <a:latin typeface="Raleway"/>
                <a:ea typeface="Raleway"/>
                <a:cs typeface="Raleway"/>
                <a:sym typeface="Raleway"/>
              </a:rPr>
              <a:t>Poll watchers: Removal</a:t>
            </a:r>
            <a:endParaRPr sz="5500">
              <a:solidFill>
                <a:srgbClr val="F83D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1" name="Google Shape;321;p58"/>
          <p:cNvSpPr txBox="1"/>
          <p:nvPr/>
        </p:nvSpPr>
        <p:spPr>
          <a:xfrm>
            <a:off x="850900" y="2020050"/>
            <a:ext cx="74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2" name="Google Shape;322;p58"/>
          <p:cNvSpPr txBox="1"/>
          <p:nvPr/>
        </p:nvSpPr>
        <p:spPr>
          <a:xfrm>
            <a:off x="850900" y="2514600"/>
            <a:ext cx="10184400" cy="4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Watchers can’t be removed for violating the Election Code or “any other provision of law relating to the conduct of elections” unless an election judge/clerk observed the violation.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 presiding judge can nonetheless call law enforcement to remove a watcher if they “commit a breach of the peace or a violation of law.”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Also doesn’t apply to violations of the Penal Code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9"/>
          <p:cNvSpPr txBox="1"/>
          <p:nvPr/>
        </p:nvSpPr>
        <p:spPr>
          <a:xfrm>
            <a:off x="850900" y="800100"/>
            <a:ext cx="117222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Font typeface="Georgia"/>
              <a:buNone/>
            </a:pPr>
            <a:r>
              <a:rPr lang="en-US" sz="5500">
                <a:solidFill>
                  <a:srgbClr val="F83D11"/>
                </a:solidFill>
                <a:latin typeface="Raleway"/>
                <a:ea typeface="Raleway"/>
                <a:cs typeface="Raleway"/>
                <a:sym typeface="Raleway"/>
              </a:rPr>
              <a:t>Poll watchers: Right of Observation</a:t>
            </a:r>
            <a:endParaRPr sz="5500">
              <a:solidFill>
                <a:srgbClr val="F83D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8" name="Google Shape;328;p59"/>
          <p:cNvSpPr txBox="1"/>
          <p:nvPr/>
        </p:nvSpPr>
        <p:spPr>
          <a:xfrm>
            <a:off x="850900" y="2020050"/>
            <a:ext cx="74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9" name="Google Shape;329;p59"/>
          <p:cNvSpPr txBox="1"/>
          <p:nvPr/>
        </p:nvSpPr>
        <p:spPr>
          <a:xfrm>
            <a:off x="850900" y="2247900"/>
            <a:ext cx="10184400" cy="61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Newly expanded criminal offense: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“any action to obstruct the view of a watcher or distance the watcher from the activity or procedure to be observed in a manner that would make observation not reasonably effective.”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Watchers may be “near enough to see and hear” the activity they’re trying to observe, except where otherwise prohibited.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Except for being prohibited from being present at the voting station when a voter is preparing their ballot or is being assisted, the watcher “may not be denied free movement where election activity is occurring”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0"/>
          <p:cNvSpPr txBox="1"/>
          <p:nvPr/>
        </p:nvSpPr>
        <p:spPr>
          <a:xfrm>
            <a:off x="850900" y="800100"/>
            <a:ext cx="117222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Font typeface="Georgia"/>
              <a:buNone/>
            </a:pPr>
            <a:r>
              <a:rPr lang="en-US" sz="5500">
                <a:solidFill>
                  <a:srgbClr val="F83D11"/>
                </a:solidFill>
                <a:latin typeface="Raleway"/>
                <a:ea typeface="Raleway"/>
                <a:cs typeface="Raleway"/>
                <a:sym typeface="Raleway"/>
              </a:rPr>
              <a:t>Poll watchers: Right of Observation</a:t>
            </a:r>
            <a:endParaRPr sz="5500">
              <a:solidFill>
                <a:srgbClr val="F83D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5" name="Google Shape;335;p60"/>
          <p:cNvSpPr txBox="1"/>
          <p:nvPr/>
        </p:nvSpPr>
        <p:spPr>
          <a:xfrm>
            <a:off x="850900" y="2020050"/>
            <a:ext cx="74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6" name="Google Shape;336;p60"/>
          <p:cNvSpPr txBox="1"/>
          <p:nvPr/>
        </p:nvSpPr>
        <p:spPr>
          <a:xfrm>
            <a:off x="850900" y="2247900"/>
            <a:ext cx="10184400" cy="6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Watcher may observe “all election activities relating to closing the polling place”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Watcher may observe “the sealing and transfer of a memory card, flash drive, hard drive, data storage device, or other medium now existing or later developed used by the voting system equipment.”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Watcher can “follow” the transfer of election materials from the polling place to: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 regional tabulating center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central counting station, or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Any other location designated to process election materials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1"/>
          <p:cNvSpPr txBox="1"/>
          <p:nvPr/>
        </p:nvSpPr>
        <p:spPr>
          <a:xfrm>
            <a:off x="385000" y="800100"/>
            <a:ext cx="126198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Font typeface="Georgia"/>
              <a:buNone/>
            </a:pPr>
            <a:r>
              <a:rPr lang="en-US" sz="5500">
                <a:solidFill>
                  <a:srgbClr val="F83D11"/>
                </a:solidFill>
                <a:latin typeface="Raleway"/>
                <a:ea typeface="Raleway"/>
                <a:cs typeface="Raleway"/>
                <a:sym typeface="Raleway"/>
              </a:rPr>
              <a:t>Conclusion</a:t>
            </a:r>
            <a:endParaRPr sz="5500">
              <a:solidFill>
                <a:srgbClr val="F83D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2" name="Google Shape;342;p61"/>
          <p:cNvSpPr txBox="1"/>
          <p:nvPr/>
        </p:nvSpPr>
        <p:spPr>
          <a:xfrm>
            <a:off x="850900" y="2020050"/>
            <a:ext cx="74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3" name="Google Shape;343;p61"/>
          <p:cNvSpPr txBox="1"/>
          <p:nvPr/>
        </p:nvSpPr>
        <p:spPr>
          <a:xfrm>
            <a:off x="850900" y="2514600"/>
            <a:ext cx="10184400" cy="55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Contact us anytime!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James Slattery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james@texascivilrightsproject.org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SB 1 Summary (extended version): </a:t>
            </a:r>
            <a:r>
              <a:rPr lang="en-US" sz="30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https://tinyurl.com/TXSB1Summary</a:t>
            </a: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SB 1 Summary (short version): </a:t>
            </a:r>
            <a:r>
              <a:rPr lang="en-US" sz="30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https://tinyurl.com/ShortSB1Summary</a:t>
            </a: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Presentation on 2021 changes to VR laws: </a:t>
            </a:r>
            <a:r>
              <a:rPr lang="en-US" sz="30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6"/>
              </a:rPr>
              <a:t>https://tinyurl.com/TexasVoterRegistrationChanges</a:t>
            </a: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Have voters call the Hotline! 866-OUR-VOTE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2"/>
          <p:cNvSpPr txBox="1"/>
          <p:nvPr/>
        </p:nvSpPr>
        <p:spPr>
          <a:xfrm>
            <a:off x="-127000" y="-304800"/>
            <a:ext cx="13487400" cy="10287000"/>
          </a:xfrm>
          <a:prstGeom prst="rect">
            <a:avLst/>
          </a:prstGeom>
          <a:solidFill>
            <a:srgbClr val="F83D1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www.texascivilrightsproject.org</a:t>
            </a:r>
            <a:endParaRPr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www.facebook.com/TexasCivilRightsProject</a:t>
            </a:r>
            <a:endParaRPr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www.Twitter.com/TXCivilRights</a:t>
            </a:r>
            <a:endParaRPr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49" name="Google Shape;34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3650" y="1571275"/>
            <a:ext cx="5426100" cy="190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62"/>
          <p:cNvSpPr txBox="1"/>
          <p:nvPr/>
        </p:nvSpPr>
        <p:spPr>
          <a:xfrm>
            <a:off x="1818050" y="2520425"/>
            <a:ext cx="13487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</a:pPr>
            <a:r>
              <a:t/>
            </a:r>
            <a:endParaRPr sz="95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/>
          <p:nvPr/>
        </p:nvSpPr>
        <p:spPr>
          <a:xfrm>
            <a:off x="850900" y="800100"/>
            <a:ext cx="89535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Font typeface="Georgia"/>
              <a:buNone/>
            </a:pPr>
            <a:r>
              <a:rPr lang="en-US" sz="5500">
                <a:solidFill>
                  <a:srgbClr val="F83D11"/>
                </a:solidFill>
                <a:latin typeface="Raleway"/>
                <a:ea typeface="Raleway"/>
                <a:cs typeface="Raleway"/>
                <a:sym typeface="Raleway"/>
              </a:rPr>
              <a:t>Overview</a:t>
            </a:r>
            <a:endParaRPr sz="5500">
              <a:solidFill>
                <a:srgbClr val="F83D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8" name="Google Shape;108;p28"/>
          <p:cNvSpPr txBox="1"/>
          <p:nvPr/>
        </p:nvSpPr>
        <p:spPr>
          <a:xfrm>
            <a:off x="850900" y="2020050"/>
            <a:ext cx="74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9" name="Google Shape;109;p28"/>
          <p:cNvSpPr txBox="1"/>
          <p:nvPr/>
        </p:nvSpPr>
        <p:spPr>
          <a:xfrm>
            <a:off x="850900" y="3539500"/>
            <a:ext cx="101844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What this is: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Most important changes in SB1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“known knowns” and the “known unknowns”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What this isn’t: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Every provision in SB1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Every change to election laws enacted in 2021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“unknown unknowns”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9"/>
          <p:cNvSpPr txBox="1"/>
          <p:nvPr/>
        </p:nvSpPr>
        <p:spPr>
          <a:xfrm>
            <a:off x="850900" y="800100"/>
            <a:ext cx="89535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Font typeface="Georgia"/>
              <a:buNone/>
            </a:pPr>
            <a:r>
              <a:rPr lang="en-US" sz="5500">
                <a:solidFill>
                  <a:srgbClr val="F83D11"/>
                </a:solidFill>
                <a:latin typeface="Raleway"/>
                <a:ea typeface="Raleway"/>
                <a:cs typeface="Raleway"/>
                <a:sym typeface="Raleway"/>
              </a:rPr>
              <a:t>Helpful </a:t>
            </a:r>
            <a:r>
              <a:rPr lang="en-US" sz="5500">
                <a:solidFill>
                  <a:srgbClr val="F83D11"/>
                </a:solidFill>
                <a:latin typeface="Raleway"/>
                <a:ea typeface="Raleway"/>
                <a:cs typeface="Raleway"/>
                <a:sym typeface="Raleway"/>
              </a:rPr>
              <a:t>Resources </a:t>
            </a:r>
            <a:endParaRPr sz="5500">
              <a:solidFill>
                <a:srgbClr val="F83D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5" name="Google Shape;115;p29"/>
          <p:cNvSpPr txBox="1"/>
          <p:nvPr/>
        </p:nvSpPr>
        <p:spPr>
          <a:xfrm>
            <a:off x="850900" y="2020050"/>
            <a:ext cx="74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6" name="Google Shape;116;p29"/>
          <p:cNvSpPr txBox="1"/>
          <p:nvPr/>
        </p:nvSpPr>
        <p:spPr>
          <a:xfrm>
            <a:off x="850900" y="3539500"/>
            <a:ext cx="10184400" cy="39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SB 1 Summary (extended version): </a:t>
            </a:r>
            <a:r>
              <a:rPr lang="en-US" sz="30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https://tinyurl.com/TXSB1Summary</a:t>
            </a: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SB 1 Summary (short version): </a:t>
            </a:r>
            <a:r>
              <a:rPr lang="en-US" sz="30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https://tinyurl.com/ShortSB1Summary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Presentation on 2021 changes to VR laws: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https://tinyurl.com/TexasVoterRegistrationChanges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Have voters call the Hotline! 866-OUR-VOTE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/>
          <p:nvPr/>
        </p:nvSpPr>
        <p:spPr>
          <a:xfrm>
            <a:off x="850900" y="800100"/>
            <a:ext cx="89535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Font typeface="Georgia"/>
              <a:buNone/>
            </a:pPr>
            <a:r>
              <a:rPr lang="en-US" sz="5500">
                <a:solidFill>
                  <a:srgbClr val="F83D11"/>
                </a:solidFill>
                <a:latin typeface="Raleway"/>
                <a:ea typeface="Raleway"/>
                <a:cs typeface="Raleway"/>
                <a:sym typeface="Raleway"/>
              </a:rPr>
              <a:t>Pre-filling VR forms</a:t>
            </a:r>
            <a:endParaRPr sz="5500">
              <a:solidFill>
                <a:srgbClr val="F83D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2" name="Google Shape;122;p30"/>
          <p:cNvSpPr txBox="1"/>
          <p:nvPr/>
        </p:nvSpPr>
        <p:spPr>
          <a:xfrm>
            <a:off x="850900" y="2020050"/>
            <a:ext cx="74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3" name="Google Shape;123;p30"/>
          <p:cNvSpPr txBox="1"/>
          <p:nvPr/>
        </p:nvSpPr>
        <p:spPr>
          <a:xfrm>
            <a:off x="850900" y="3539500"/>
            <a:ext cx="10184400" cy="4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Prohibits pre-filling certain fields on VR form: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Whether the applicant is a US citizen;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Whether the applicant is a county resident;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Whether the applicant is incapacitated;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Voter’s felony conviction status;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Voter’s Texas DL/ID/SSN number fields, or statement of lack of such numbers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1"/>
          <p:cNvSpPr txBox="1"/>
          <p:nvPr/>
        </p:nvSpPr>
        <p:spPr>
          <a:xfrm>
            <a:off x="850900" y="800100"/>
            <a:ext cx="89535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Font typeface="Georgia"/>
              <a:buNone/>
            </a:pPr>
            <a:r>
              <a:rPr lang="en-US" sz="5500">
                <a:solidFill>
                  <a:srgbClr val="F83D11"/>
                </a:solidFill>
                <a:latin typeface="Raleway"/>
                <a:ea typeface="Raleway"/>
                <a:cs typeface="Raleway"/>
                <a:sym typeface="Raleway"/>
              </a:rPr>
              <a:t>Update VR electronically</a:t>
            </a:r>
            <a:endParaRPr sz="5500">
              <a:solidFill>
                <a:srgbClr val="F83D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9" name="Google Shape;129;p31"/>
          <p:cNvSpPr txBox="1"/>
          <p:nvPr/>
        </p:nvSpPr>
        <p:spPr>
          <a:xfrm>
            <a:off x="850900" y="2020050"/>
            <a:ext cx="74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0" name="Google Shape;130;p31"/>
          <p:cNvSpPr txBox="1"/>
          <p:nvPr/>
        </p:nvSpPr>
        <p:spPr>
          <a:xfrm>
            <a:off x="850900" y="2020050"/>
            <a:ext cx="10184400" cy="22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Voters can update their registration electronically when they move from one county in Texas to another.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1" name="Google Shape;13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6325" y="3449175"/>
            <a:ext cx="6646327" cy="425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 txBox="1"/>
          <p:nvPr/>
        </p:nvSpPr>
        <p:spPr>
          <a:xfrm>
            <a:off x="850900" y="800100"/>
            <a:ext cx="89535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Font typeface="Georgia"/>
              <a:buNone/>
            </a:pPr>
            <a:r>
              <a:rPr lang="en-US" sz="5500">
                <a:solidFill>
                  <a:srgbClr val="F83D11"/>
                </a:solidFill>
                <a:latin typeface="Raleway"/>
                <a:ea typeface="Raleway"/>
                <a:cs typeface="Raleway"/>
                <a:sym typeface="Raleway"/>
              </a:rPr>
              <a:t>Drive thru voting</a:t>
            </a:r>
            <a:endParaRPr sz="5500">
              <a:solidFill>
                <a:srgbClr val="F83D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7" name="Google Shape;137;p32"/>
          <p:cNvSpPr txBox="1"/>
          <p:nvPr/>
        </p:nvSpPr>
        <p:spPr>
          <a:xfrm>
            <a:off x="850900" y="2020050"/>
            <a:ext cx="74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8" name="Google Shape;138;p32"/>
          <p:cNvSpPr txBox="1"/>
          <p:nvPr/>
        </p:nvSpPr>
        <p:spPr>
          <a:xfrm>
            <a:off x="850900" y="3539500"/>
            <a:ext cx="101844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 drive through voting: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Prohibition on casting a vote “inside a motor vehicle” unless you are a curbside voter.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Polling places must be “inside” of a “building”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Prohibiting polling places from being in a “movable structure.”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3"/>
          <p:cNvSpPr txBox="1"/>
          <p:nvPr/>
        </p:nvSpPr>
        <p:spPr>
          <a:xfrm>
            <a:off x="850900" y="800100"/>
            <a:ext cx="89535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Font typeface="Georgia"/>
              <a:buNone/>
            </a:pPr>
            <a:r>
              <a:rPr lang="en-US" sz="5500">
                <a:solidFill>
                  <a:srgbClr val="F83D11"/>
                </a:solidFill>
                <a:latin typeface="Raleway"/>
                <a:ea typeface="Raleway"/>
                <a:cs typeface="Raleway"/>
                <a:sym typeface="Raleway"/>
              </a:rPr>
              <a:t>Curbside voting form</a:t>
            </a:r>
            <a:endParaRPr sz="5500">
              <a:solidFill>
                <a:srgbClr val="F83D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4" name="Google Shape;144;p33"/>
          <p:cNvSpPr txBox="1"/>
          <p:nvPr/>
        </p:nvSpPr>
        <p:spPr>
          <a:xfrm>
            <a:off x="850900" y="2020050"/>
            <a:ext cx="74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5" name="Google Shape;145;p33"/>
          <p:cNvSpPr txBox="1"/>
          <p:nvPr/>
        </p:nvSpPr>
        <p:spPr>
          <a:xfrm>
            <a:off x="850900" y="2400300"/>
            <a:ext cx="10184400" cy="57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You must fill out a new form if you: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Provide transportation to the polling place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To seven or more curbside voters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“Simultaneously”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Form requires: 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Name and address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○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Whether the person is only providing transportation, or also assistance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Char char="●"/>
            </a:pPr>
            <a:r>
              <a:rPr lang="en-US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Does NOT apply if you are related to each of the voters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Blank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lank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